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6" r:id="rId2"/>
    <p:sldMasterId id="2147483672" r:id="rId3"/>
  </p:sldMasterIdLst>
  <p:notesMasterIdLst>
    <p:notesMasterId r:id="rId22"/>
  </p:notesMasterIdLst>
  <p:handoutMasterIdLst>
    <p:handoutMasterId r:id="rId23"/>
  </p:handoutMasterIdLst>
  <p:sldIdLst>
    <p:sldId id="259" r:id="rId4"/>
    <p:sldId id="262" r:id="rId5"/>
    <p:sldId id="266" r:id="rId6"/>
    <p:sldId id="272" r:id="rId7"/>
    <p:sldId id="267" r:id="rId8"/>
    <p:sldId id="268" r:id="rId9"/>
    <p:sldId id="271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49"/>
    <a:srgbClr val="B2B4B2"/>
    <a:srgbClr val="005F83"/>
    <a:srgbClr val="509E2F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102" y="84"/>
      </p:cViewPr>
      <p:guideLst>
        <p:guide orient="horz" pos="2109"/>
        <p:guide pos="3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8F10-138D-4722-8E8A-75D37BB37A06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6AF4F-3643-4BD4-966D-B43FB8223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6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34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4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26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7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75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60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8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91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33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6AF4F-3643-4BD4-966D-B43FB822393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2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pic>
        <p:nvPicPr>
          <p:cNvPr id="6" name="Picture 5" descr="SquGrid_36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FAF6EC"/>
                </a:solidFill>
                <a:latin typeface="Orgon Slab"/>
                <a:cs typeface="Orgon Slab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>
                    <a:lumMod val="20000"/>
                    <a:lumOff val="80000"/>
                  </a:schemeClr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94009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0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9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Light14)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05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4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6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5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02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2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8" y="2320241"/>
            <a:ext cx="8197114" cy="3117863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pic>
        <p:nvPicPr>
          <p:cNvPr id="10" name="Picture 9" descr="SquGrid_36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FAF6EC"/>
                </a:solidFill>
                <a:latin typeface="Orgon Slab"/>
                <a:cs typeface="Orgon Slab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>
                    <a:lumMod val="20000"/>
                    <a:lumOff val="80000"/>
                  </a:schemeClr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2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7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14)</a:t>
            </a:r>
            <a:endParaRPr lang="en-US" dirty="0"/>
          </a:p>
        </p:txBody>
      </p:sp>
      <p:pic>
        <p:nvPicPr>
          <p:cNvPr id="9" name="Picture 8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pic>
        <p:nvPicPr>
          <p:cNvPr id="8" name="Picture 7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94009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 smtClean="0"/>
              <a:t>Bulleted content here (</a:t>
            </a:r>
            <a:r>
              <a:rPr lang="en-US" dirty="0" err="1" smtClean="0"/>
              <a:t>Orgon</a:t>
            </a:r>
            <a:r>
              <a:rPr lang="en-US" dirty="0" smtClean="0"/>
              <a:t> Slab Light,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Light,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Light,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Light,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Light14)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5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6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2B4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76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1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1640009"/>
            <a:ext cx="7802542" cy="2641756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Provost Report</a:t>
            </a:r>
          </a:p>
          <a:p>
            <a:r>
              <a:rPr lang="en-US" sz="3400" b="1" dirty="0" smtClean="0"/>
              <a:t>Dr. Robert J. Marley</a:t>
            </a:r>
          </a:p>
          <a:p>
            <a:r>
              <a:rPr lang="en-US" sz="2800" dirty="0" smtClean="0"/>
              <a:t>Provost and Executive Vice Chancellor for Academic Affairs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71757" y="5821251"/>
            <a:ext cx="6540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Orgon Slab" panose="02000503000000020004" pitchFamily="50" charset="0"/>
              </a:rPr>
              <a:t>Faculty Senate Meeting				February 18, 2016</a:t>
            </a:r>
            <a:endParaRPr lang="en-US" sz="2000" dirty="0">
              <a:latin typeface="Orgon Slab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31820" y="2396745"/>
            <a:ext cx="8610428" cy="924216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Division Updates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921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615276"/>
            <a:ext cx="8860665" cy="5192044"/>
          </a:xfrm>
        </p:spPr>
        <p:txBody>
          <a:bodyPr/>
          <a:lstStyle/>
          <a:p>
            <a:pPr marL="342900" lvl="2" indent="-342900">
              <a:tabLst>
                <a:tab pos="339725" algn="l"/>
                <a:tab pos="687388" algn="l"/>
              </a:tabLst>
              <a:defRPr/>
            </a:pPr>
            <a:r>
              <a:rPr lang="en-US" altLang="en-US" sz="2200" b="1" dirty="0">
                <a:solidFill>
                  <a:srgbClr val="003B49"/>
                </a:solidFill>
              </a:rPr>
              <a:t>Diana Ahmad (History and Political Science) </a:t>
            </a:r>
            <a:r>
              <a:rPr lang="en-US" altLang="en-US" sz="2200" dirty="0">
                <a:solidFill>
                  <a:srgbClr val="003B49"/>
                </a:solidFill>
              </a:rPr>
              <a:t>has been selected as a recipient of the Governor’s Award for Excellence in Education</a:t>
            </a:r>
          </a:p>
          <a:p>
            <a:pPr marL="342900" lvl="2" indent="-342900">
              <a:tabLst>
                <a:tab pos="339725" algn="l"/>
                <a:tab pos="687388" algn="l"/>
              </a:tabLst>
              <a:defRPr/>
            </a:pPr>
            <a:endParaRPr lang="en-US" altLang="en-US" sz="1000" dirty="0">
              <a:solidFill>
                <a:srgbClr val="003B49"/>
              </a:solidFill>
            </a:endParaRPr>
          </a:p>
          <a:p>
            <a:pPr marL="342900" lvl="2" indent="-342900">
              <a:tabLst>
                <a:tab pos="339725" algn="l"/>
                <a:tab pos="687388" algn="l"/>
              </a:tabLst>
              <a:defRPr/>
            </a:pPr>
            <a:r>
              <a:rPr lang="en-US" altLang="en-US" sz="2200" b="1" dirty="0">
                <a:solidFill>
                  <a:srgbClr val="003B49"/>
                </a:solidFill>
              </a:rPr>
              <a:t>Military Science </a:t>
            </a:r>
            <a:r>
              <a:rPr lang="en-US" altLang="en-US" sz="2200" dirty="0">
                <a:solidFill>
                  <a:srgbClr val="003B49"/>
                </a:solidFill>
              </a:rPr>
              <a:t>is celebrating the 100</a:t>
            </a:r>
            <a:r>
              <a:rPr lang="en-US" altLang="en-US" sz="2200" baseline="30000" dirty="0">
                <a:solidFill>
                  <a:srgbClr val="003B49"/>
                </a:solidFill>
              </a:rPr>
              <a:t>th</a:t>
            </a:r>
            <a:r>
              <a:rPr lang="en-US" altLang="en-US" sz="2200" dirty="0">
                <a:solidFill>
                  <a:srgbClr val="003B49"/>
                </a:solidFill>
              </a:rPr>
              <a:t> anniversary of the Army ROTC program</a:t>
            </a:r>
          </a:p>
          <a:p>
            <a:pPr marL="0" lvl="2" indent="0">
              <a:buFontTx/>
              <a:buNone/>
              <a:tabLst>
                <a:tab pos="339725" algn="l"/>
                <a:tab pos="687388" algn="l"/>
              </a:tabLst>
              <a:defRPr/>
            </a:pPr>
            <a:endParaRPr lang="en-US" altLang="en-US" sz="800" dirty="0">
              <a:solidFill>
                <a:srgbClr val="003B49"/>
              </a:solidFill>
            </a:endParaRPr>
          </a:p>
          <a:p>
            <a:pPr>
              <a:tabLst>
                <a:tab pos="339725" algn="l"/>
                <a:tab pos="687388" algn="l"/>
              </a:tabLst>
              <a:defRPr/>
            </a:pPr>
            <a:r>
              <a:rPr lang="en-US" altLang="en-US" sz="2200" b="1" dirty="0">
                <a:solidFill>
                  <a:srgbClr val="003B49"/>
                </a:solidFill>
              </a:rPr>
              <a:t>Dr. Paula Lutz (former dean and professor) </a:t>
            </a:r>
            <a:r>
              <a:rPr lang="en-US" altLang="en-US" sz="2200" dirty="0">
                <a:solidFill>
                  <a:srgbClr val="003B49"/>
                </a:solidFill>
              </a:rPr>
              <a:t>and</a:t>
            </a:r>
            <a:r>
              <a:rPr lang="en-US" altLang="en-US" sz="2200" b="1" dirty="0">
                <a:solidFill>
                  <a:srgbClr val="003B49"/>
                </a:solidFill>
              </a:rPr>
              <a:t> Julie E. Maurer (History ‘96) </a:t>
            </a:r>
            <a:r>
              <a:rPr lang="en-US" altLang="en-US" sz="2200" dirty="0">
                <a:solidFill>
                  <a:srgbClr val="003B49"/>
                </a:solidFill>
              </a:rPr>
              <a:t>were presented with Awards of Professional Distinction at December 19 Commencement ceremony</a:t>
            </a:r>
          </a:p>
          <a:p>
            <a:pPr>
              <a:tabLst>
                <a:tab pos="339725" algn="l"/>
                <a:tab pos="687388" algn="l"/>
              </a:tabLst>
              <a:defRPr/>
            </a:pPr>
            <a:endParaRPr lang="en-US" altLang="en-US" sz="1000" dirty="0">
              <a:solidFill>
                <a:srgbClr val="003B49"/>
              </a:solidFill>
            </a:endParaRPr>
          </a:p>
          <a:p>
            <a:pPr marL="342900" lvl="2" indent="-342900">
              <a:tabLst>
                <a:tab pos="339725" algn="l"/>
                <a:tab pos="687388" algn="l"/>
              </a:tabLst>
              <a:defRPr/>
            </a:pPr>
            <a:r>
              <a:rPr lang="en-US" altLang="en-US" sz="2200" b="1" dirty="0">
                <a:solidFill>
                  <a:srgbClr val="003B49"/>
                </a:solidFill>
              </a:rPr>
              <a:t>Nicholas </a:t>
            </a:r>
            <a:r>
              <a:rPr lang="en-US" altLang="en-US" sz="2200" b="1" dirty="0" err="1">
                <a:solidFill>
                  <a:srgbClr val="003B49"/>
                </a:solidFill>
              </a:rPr>
              <a:t>Leventis</a:t>
            </a:r>
            <a:r>
              <a:rPr lang="en-US" altLang="en-US" sz="2200" b="1" dirty="0">
                <a:solidFill>
                  <a:srgbClr val="003B49"/>
                </a:solidFill>
              </a:rPr>
              <a:t> (Chemistry) </a:t>
            </a:r>
            <a:r>
              <a:rPr lang="en-US" altLang="en-US" sz="2200" dirty="0">
                <a:solidFill>
                  <a:srgbClr val="003B49"/>
                </a:solidFill>
              </a:rPr>
              <a:t>has received funds totaling $69,648 from Tufts University for the project entitled, “</a:t>
            </a:r>
            <a:r>
              <a:rPr lang="en-US" sz="2200" dirty="0">
                <a:solidFill>
                  <a:srgbClr val="003B49"/>
                </a:solidFill>
              </a:rPr>
              <a:t>SNM: Low-cost, Large-Scale </a:t>
            </a:r>
            <a:r>
              <a:rPr lang="en-US" sz="2200" dirty="0" err="1">
                <a:solidFill>
                  <a:srgbClr val="003B49"/>
                </a:solidFill>
              </a:rPr>
              <a:t>Nanomanufacturing</a:t>
            </a:r>
            <a:r>
              <a:rPr lang="en-US" sz="2200" dirty="0">
                <a:solidFill>
                  <a:srgbClr val="003B49"/>
                </a:solidFill>
              </a:rPr>
              <a:t> </a:t>
            </a:r>
            <a:r>
              <a:rPr lang="en-US" sz="2200" dirty="0" smtClean="0">
                <a:solidFill>
                  <a:srgbClr val="003B49"/>
                </a:solidFill>
              </a:rPr>
              <a:t>of</a:t>
            </a:r>
          </a:p>
          <a:p>
            <a:pPr marL="0" lvl="2" indent="0">
              <a:buNone/>
              <a:tabLst>
                <a:tab pos="339725" algn="l"/>
                <a:tab pos="687388" algn="l"/>
              </a:tabLst>
              <a:defRPr/>
            </a:pPr>
            <a:r>
              <a:rPr lang="en-US" sz="2200" dirty="0">
                <a:solidFill>
                  <a:srgbClr val="003B49"/>
                </a:solidFill>
              </a:rPr>
              <a:t> </a:t>
            </a:r>
            <a:r>
              <a:rPr lang="en-US" sz="2200" dirty="0" smtClean="0">
                <a:solidFill>
                  <a:srgbClr val="003B49"/>
                </a:solidFill>
              </a:rPr>
              <a:t>     </a:t>
            </a:r>
            <a:r>
              <a:rPr lang="en-US" sz="2200" dirty="0" err="1" smtClean="0">
                <a:solidFill>
                  <a:srgbClr val="003B49"/>
                </a:solidFill>
              </a:rPr>
              <a:t>Superinsulating</a:t>
            </a:r>
            <a:r>
              <a:rPr lang="en-US" sz="2200" dirty="0" smtClean="0">
                <a:solidFill>
                  <a:srgbClr val="003B49"/>
                </a:solidFill>
              </a:rPr>
              <a:t> </a:t>
            </a:r>
            <a:r>
              <a:rPr lang="en-US" sz="2200" dirty="0">
                <a:solidFill>
                  <a:srgbClr val="003B49"/>
                </a:solidFill>
              </a:rPr>
              <a:t>Aerogels and </a:t>
            </a:r>
            <a:r>
              <a:rPr lang="en-US" sz="2200" dirty="0" smtClean="0">
                <a:solidFill>
                  <a:srgbClr val="003B49"/>
                </a:solidFill>
              </a:rPr>
              <a:t>Lightweight,</a:t>
            </a:r>
          </a:p>
          <a:p>
            <a:pPr marL="0" lvl="2" indent="0">
              <a:buNone/>
              <a:tabLst>
                <a:tab pos="339725" algn="l"/>
                <a:tab pos="687388" algn="l"/>
              </a:tabLst>
              <a:defRPr/>
            </a:pPr>
            <a:r>
              <a:rPr lang="en-US" sz="2200" dirty="0">
                <a:solidFill>
                  <a:srgbClr val="003B49"/>
                </a:solidFill>
              </a:rPr>
              <a:t> </a:t>
            </a:r>
            <a:r>
              <a:rPr lang="en-US" sz="2200" dirty="0" smtClean="0">
                <a:solidFill>
                  <a:srgbClr val="003B49"/>
                </a:solidFill>
              </a:rPr>
              <a:t>     Mechanically-Strong </a:t>
            </a:r>
            <a:r>
              <a:rPr lang="en-US" sz="2200" dirty="0">
                <a:solidFill>
                  <a:srgbClr val="003B49"/>
                </a:solidFill>
              </a:rPr>
              <a:t>Aerogels”</a:t>
            </a:r>
            <a:endParaRPr lang="en-US" altLang="en-US" sz="2200" dirty="0">
              <a:solidFill>
                <a:srgbClr val="003B4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491744"/>
            <a:ext cx="8842248" cy="113998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en-US" sz="4000" b="1" dirty="0"/>
              <a:t>College of Arts, Sciences, and Business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29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488276"/>
            <a:ext cx="8860665" cy="5192044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003B49"/>
                </a:solidFill>
              </a:rPr>
              <a:t>Cast Iron Division of the American Foundry Society Division Council</a:t>
            </a:r>
            <a:r>
              <a:rPr lang="en-US" sz="2000" dirty="0">
                <a:solidFill>
                  <a:srgbClr val="003B49"/>
                </a:solidFill>
              </a:rPr>
              <a:t> has selected Missouri S&amp;T’s Materials Science and Engineering as winner of the Group Service Award.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This award recognizes Missouri S&amp;T for their years of dedication to AFS and the Cast Iron Division.  The award will be presented as part of the AFS Recognition Luncheon on April 17 at the 120</a:t>
            </a:r>
            <a:r>
              <a:rPr lang="en-US" sz="1800" baseline="30000" dirty="0">
                <a:solidFill>
                  <a:srgbClr val="003B49"/>
                </a:solidFill>
              </a:rPr>
              <a:t>th</a:t>
            </a:r>
            <a:r>
              <a:rPr lang="en-US" sz="1800" dirty="0">
                <a:solidFill>
                  <a:srgbClr val="003B49"/>
                </a:solidFill>
              </a:rPr>
              <a:t> </a:t>
            </a:r>
            <a:r>
              <a:rPr lang="en-US" sz="1800" dirty="0" err="1">
                <a:solidFill>
                  <a:srgbClr val="003B49"/>
                </a:solidFill>
              </a:rPr>
              <a:t>Metalcasting</a:t>
            </a:r>
            <a:r>
              <a:rPr lang="en-US" sz="1800" dirty="0">
                <a:solidFill>
                  <a:srgbClr val="003B49"/>
                </a:solidFill>
              </a:rPr>
              <a:t> Congress in Minneapolis, MN.</a:t>
            </a:r>
            <a:endParaRPr lang="en-US" sz="1800" b="1" dirty="0">
              <a:solidFill>
                <a:srgbClr val="003B49"/>
              </a:solidFill>
            </a:endParaRPr>
          </a:p>
          <a:p>
            <a:pPr>
              <a:defRPr/>
            </a:pPr>
            <a:endParaRPr lang="en-US" sz="1000" b="1" dirty="0">
              <a:solidFill>
                <a:srgbClr val="003B49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rgbClr val="003B49"/>
                </a:solidFill>
              </a:rPr>
              <a:t>SPIE 3D Best Paper Award Winner </a:t>
            </a:r>
            <a:r>
              <a:rPr lang="en-US" sz="2000" dirty="0">
                <a:solidFill>
                  <a:srgbClr val="003B49"/>
                </a:solidFill>
              </a:rPr>
              <a:t>- </a:t>
            </a:r>
            <a:r>
              <a:rPr lang="en-US" sz="2000" dirty="0" err="1">
                <a:solidFill>
                  <a:srgbClr val="003B49"/>
                </a:solidFill>
              </a:rPr>
              <a:t>Junjie</a:t>
            </a:r>
            <a:r>
              <a:rPr lang="en-US" sz="2000" dirty="0">
                <a:solidFill>
                  <a:srgbClr val="003B49"/>
                </a:solidFill>
              </a:rPr>
              <a:t> Luo, Luke Gilbert, Douglas A. Bristow, Robert G. Landers, Jonathan T. Goldstein, Augustine M. </a:t>
            </a:r>
            <a:r>
              <a:rPr lang="en-US" sz="2000" dirty="0" err="1">
                <a:solidFill>
                  <a:srgbClr val="003B49"/>
                </a:solidFill>
              </a:rPr>
              <a:t>Urbas</a:t>
            </a:r>
            <a:r>
              <a:rPr lang="en-US" sz="2000" dirty="0">
                <a:solidFill>
                  <a:srgbClr val="003B49"/>
                </a:solidFill>
              </a:rPr>
              <a:t>, Edward C. </a:t>
            </a:r>
            <a:r>
              <a:rPr lang="en-US" sz="2000" dirty="0" err="1">
                <a:solidFill>
                  <a:srgbClr val="003B49"/>
                </a:solidFill>
              </a:rPr>
              <a:t>Kinzel</a:t>
            </a:r>
            <a:r>
              <a:rPr lang="en-US" sz="2000" dirty="0">
                <a:solidFill>
                  <a:srgbClr val="003B49"/>
                </a:solidFill>
              </a:rPr>
              <a:t> </a:t>
            </a:r>
            <a:r>
              <a:rPr lang="en-US" sz="2000" b="1" dirty="0">
                <a:solidFill>
                  <a:srgbClr val="003B49"/>
                </a:solidFill>
              </a:rPr>
              <a:t>“Additive Manufacturing of Glass for Optical Applications,” </a:t>
            </a:r>
            <a:r>
              <a:rPr lang="en-US" sz="2000" dirty="0">
                <a:solidFill>
                  <a:srgbClr val="003B49"/>
                </a:solidFill>
              </a:rPr>
              <a:t>SPIE LASE, Photonics West, San Francisco, CA, 9738-28, February 13</a:t>
            </a:r>
            <a:r>
              <a:rPr lang="en-US" sz="2000" baseline="30000" dirty="0">
                <a:solidFill>
                  <a:srgbClr val="003B49"/>
                </a:solidFill>
              </a:rPr>
              <a:t>th</a:t>
            </a:r>
            <a:r>
              <a:rPr lang="en-US" sz="2000" dirty="0">
                <a:solidFill>
                  <a:srgbClr val="003B49"/>
                </a:solidFill>
              </a:rPr>
              <a:t>  2016.  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This paper was recognized for its innovative development of </a:t>
            </a:r>
            <a:r>
              <a:rPr lang="en-US" sz="1800" dirty="0" smtClean="0">
                <a:solidFill>
                  <a:srgbClr val="003B49"/>
                </a:solidFill>
              </a:rPr>
              <a:t>a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olidFill>
                  <a:srgbClr val="003B49"/>
                </a:solidFill>
              </a:rPr>
              <a:t>laser </a:t>
            </a:r>
            <a:r>
              <a:rPr lang="en-US" dirty="0">
                <a:solidFill>
                  <a:srgbClr val="003B49"/>
                </a:solidFill>
              </a:rPr>
              <a:t>process to produce transparent fused quartz </a:t>
            </a:r>
            <a:r>
              <a:rPr lang="en-US" dirty="0" smtClean="0">
                <a:solidFill>
                  <a:srgbClr val="003B49"/>
                </a:solidFill>
              </a:rPr>
              <a:t>structures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3B49"/>
                </a:solidFill>
              </a:rPr>
              <a:t>b</a:t>
            </a:r>
            <a:r>
              <a:rPr lang="en-US" dirty="0" smtClean="0">
                <a:solidFill>
                  <a:srgbClr val="003B49"/>
                </a:solidFill>
              </a:rPr>
              <a:t>y </a:t>
            </a:r>
            <a:r>
              <a:rPr lang="en-US" sz="1800" dirty="0" smtClean="0">
                <a:solidFill>
                  <a:srgbClr val="003B49"/>
                </a:solidFill>
              </a:rPr>
              <a:t>additive </a:t>
            </a:r>
            <a:r>
              <a:rPr lang="en-US" sz="1800" dirty="0">
                <a:solidFill>
                  <a:srgbClr val="003B49"/>
                </a:solidFill>
              </a:rPr>
              <a:t>manufacturing techniques and thereby expanding </a:t>
            </a:r>
            <a:r>
              <a:rPr lang="en-US" sz="1800" dirty="0" smtClean="0">
                <a:solidFill>
                  <a:srgbClr val="003B49"/>
                </a:solidFill>
              </a:rPr>
              <a:t>the</a:t>
            </a:r>
          </a:p>
          <a:p>
            <a:pPr marL="457200" lvl="1" indent="0">
              <a:buNone/>
              <a:defRPr/>
            </a:pPr>
            <a:r>
              <a:rPr lang="en-US" sz="1800" dirty="0" smtClean="0">
                <a:solidFill>
                  <a:srgbClr val="003B49"/>
                </a:solidFill>
              </a:rPr>
              <a:t>material </a:t>
            </a:r>
            <a:r>
              <a:rPr lang="en-US" sz="1800" dirty="0">
                <a:solidFill>
                  <a:srgbClr val="003B49"/>
                </a:solidFill>
              </a:rPr>
              <a:t>base for 3D printing.</a:t>
            </a:r>
          </a:p>
          <a:p>
            <a:pPr marL="0" indent="0">
              <a:buNone/>
              <a:defRPr/>
            </a:pPr>
            <a:endParaRPr lang="en-US" sz="1000" b="1" dirty="0">
              <a:solidFill>
                <a:srgbClr val="003B4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491744"/>
            <a:ext cx="8842248" cy="113998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en-US" sz="4000" b="1" dirty="0"/>
              <a:t>College of </a:t>
            </a:r>
            <a:r>
              <a:rPr lang="en-US" altLang="en-US" sz="4000" b="1" dirty="0" smtClean="0"/>
              <a:t>Engineering and Computing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3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615276"/>
            <a:ext cx="8860665" cy="5192044"/>
          </a:xfrm>
        </p:spPr>
        <p:txBody>
          <a:bodyPr/>
          <a:lstStyle/>
          <a:p>
            <a:pPr>
              <a:defRPr/>
            </a:pPr>
            <a:endParaRPr lang="en-US" sz="1000" b="1" dirty="0">
              <a:solidFill>
                <a:srgbClr val="003B49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rgbClr val="003B49"/>
                </a:solidFill>
              </a:rPr>
              <a:t>Reception for Dr. Joel Burken</a:t>
            </a:r>
            <a:r>
              <a:rPr lang="en-US" sz="2000" dirty="0">
                <a:solidFill>
                  <a:srgbClr val="003B49"/>
                </a:solidFill>
              </a:rPr>
              <a:t> to celebrate his recent Curators Professorship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February 3</a:t>
            </a:r>
            <a:r>
              <a:rPr lang="en-US" sz="1800" baseline="30000" dirty="0">
                <a:solidFill>
                  <a:srgbClr val="003B49"/>
                </a:solidFill>
              </a:rPr>
              <a:t>rd</a:t>
            </a:r>
            <a:r>
              <a:rPr lang="en-US" sz="1800" dirty="0">
                <a:solidFill>
                  <a:srgbClr val="003B49"/>
                </a:solidFill>
              </a:rPr>
              <a:t> from 2pm – 4pm in the Butler-Carlton atrium</a:t>
            </a:r>
            <a:endParaRPr lang="en-US" sz="1800" b="1" dirty="0">
              <a:solidFill>
                <a:srgbClr val="003B4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491744"/>
            <a:ext cx="8842248" cy="113998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en-US" sz="4000" b="1" dirty="0"/>
              <a:t>College of </a:t>
            </a:r>
            <a:r>
              <a:rPr lang="en-US" altLang="en-US" sz="4000" b="1" dirty="0" smtClean="0"/>
              <a:t>Engineering and Computing (cont’d)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45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107276"/>
            <a:ext cx="8860665" cy="5192044"/>
          </a:xfrm>
        </p:spPr>
        <p:txBody>
          <a:bodyPr/>
          <a:lstStyle/>
          <a:p>
            <a:r>
              <a:rPr lang="en-US" altLang="en-US" sz="2100" dirty="0" smtClean="0">
                <a:solidFill>
                  <a:srgbClr val="003B49"/>
                </a:solidFill>
              </a:rPr>
              <a:t>President’s </a:t>
            </a:r>
            <a:r>
              <a:rPr lang="en-US" altLang="en-US" sz="2100" dirty="0">
                <a:solidFill>
                  <a:srgbClr val="003B49"/>
                </a:solidFill>
              </a:rPr>
              <a:t>Advising Summit  - March 18, 2016 from 10:00am–4:00pm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3B49"/>
                </a:solidFill>
              </a:rPr>
              <a:t>Keynote speaker is Dr. Jenny Bloom, Associate Professor and Coordinator of the Higher Education Leadership Master’s Degree Program at Florida Atlantic University and Co-Founder of Appreciative Advising &amp; Appreciative Education Movements.</a:t>
            </a:r>
            <a:endParaRPr lang="en-US" altLang="en-US" sz="1400" dirty="0">
              <a:solidFill>
                <a:srgbClr val="003B49"/>
              </a:solidFill>
            </a:endParaRPr>
          </a:p>
          <a:p>
            <a:r>
              <a:rPr lang="en-US" altLang="en-US" sz="2100" dirty="0">
                <a:solidFill>
                  <a:srgbClr val="003B49"/>
                </a:solidFill>
              </a:rPr>
              <a:t>Hit the Ground Running – July 10</a:t>
            </a:r>
            <a:r>
              <a:rPr lang="en-US" altLang="en-US" sz="2100" baseline="30000" dirty="0">
                <a:solidFill>
                  <a:srgbClr val="003B49"/>
                </a:solidFill>
              </a:rPr>
              <a:t>th</a:t>
            </a:r>
            <a:r>
              <a:rPr lang="en-US" altLang="en-US" sz="2100" dirty="0">
                <a:solidFill>
                  <a:srgbClr val="003B49"/>
                </a:solidFill>
              </a:rPr>
              <a:t> – 29</a:t>
            </a:r>
            <a:r>
              <a:rPr lang="en-US" altLang="en-US" sz="2100" baseline="30000" dirty="0">
                <a:solidFill>
                  <a:srgbClr val="003B49"/>
                </a:solidFill>
              </a:rPr>
              <a:t>th</a:t>
            </a:r>
            <a:r>
              <a:rPr lang="en-US" altLang="en-US" sz="2100" dirty="0">
                <a:solidFill>
                  <a:srgbClr val="003B49"/>
                </a:solidFill>
              </a:rPr>
              <a:t>,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3B49"/>
                </a:solidFill>
              </a:rPr>
              <a:t>Consists of Math, Chemistry*, English &amp; a Student Success Course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3B49"/>
                </a:solidFill>
              </a:rPr>
              <a:t>Students Register for HGR when they attend PRO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3B49"/>
                </a:solidFill>
              </a:rPr>
              <a:t>Scholarships are available</a:t>
            </a:r>
            <a:endParaRPr lang="en-US" altLang="en-US" sz="1400" dirty="0">
              <a:solidFill>
                <a:srgbClr val="003B49"/>
              </a:solidFill>
            </a:endParaRPr>
          </a:p>
          <a:p>
            <a:r>
              <a:rPr lang="en-US" altLang="en-US" sz="2100" dirty="0">
                <a:solidFill>
                  <a:srgbClr val="003B49"/>
                </a:solidFill>
              </a:rPr>
              <a:t>Undergraduate Research Day at the Capitol - March 15</a:t>
            </a:r>
            <a:r>
              <a:rPr lang="en-US" altLang="en-US" sz="2100" baseline="30000" dirty="0">
                <a:solidFill>
                  <a:srgbClr val="003B49"/>
                </a:solidFill>
              </a:rPr>
              <a:t>th</a:t>
            </a:r>
            <a:r>
              <a:rPr lang="en-US" altLang="en-US" sz="2100" dirty="0">
                <a:solidFill>
                  <a:srgbClr val="003B49"/>
                </a:solidFill>
              </a:rPr>
              <a:t>,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3B49"/>
                </a:solidFill>
              </a:rPr>
              <a:t>20 students with 16 projects have been selected to participate in this event. </a:t>
            </a:r>
          </a:p>
          <a:p>
            <a:r>
              <a:rPr lang="en-US" altLang="en-US" sz="2100" dirty="0">
                <a:solidFill>
                  <a:srgbClr val="003B49"/>
                </a:solidFill>
              </a:rPr>
              <a:t>Missouri S&amp;T Undergraduate Research Conference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3B49"/>
                </a:solidFill>
              </a:rPr>
              <a:t>Application Process is Open and is due March 8</a:t>
            </a:r>
            <a:r>
              <a:rPr lang="en-US" altLang="en-US" sz="1700" baseline="30000" dirty="0">
                <a:solidFill>
                  <a:srgbClr val="003B49"/>
                </a:solidFill>
              </a:rPr>
              <a:t>th</a:t>
            </a:r>
            <a:r>
              <a:rPr lang="en-US" altLang="en-US" sz="1700" dirty="0">
                <a:solidFill>
                  <a:srgbClr val="003B49"/>
                </a:solidFill>
              </a:rPr>
              <a:t>, 2016</a:t>
            </a:r>
            <a:endParaRPr lang="en-US" altLang="en-US" sz="1500" dirty="0">
              <a:solidFill>
                <a:srgbClr val="003B49"/>
              </a:solidFill>
            </a:endParaRPr>
          </a:p>
          <a:p>
            <a:r>
              <a:rPr lang="en-US" altLang="en-US" sz="2100" dirty="0">
                <a:solidFill>
                  <a:srgbClr val="003B49"/>
                </a:solidFill>
              </a:rPr>
              <a:t>Opportunities for Undergraduate Research </a:t>
            </a:r>
            <a:r>
              <a:rPr lang="en-US" altLang="en-US" sz="2100" dirty="0" smtClean="0">
                <a:solidFill>
                  <a:srgbClr val="003B49"/>
                </a:solidFill>
              </a:rPr>
              <a:t>Experiences</a:t>
            </a:r>
          </a:p>
          <a:p>
            <a:pPr marL="400050" lvl="1" indent="0">
              <a:buNone/>
            </a:pPr>
            <a:r>
              <a:rPr lang="en-US" altLang="en-US" sz="2100" dirty="0" smtClean="0">
                <a:solidFill>
                  <a:srgbClr val="003B49"/>
                </a:solidFill>
              </a:rPr>
              <a:t>Program</a:t>
            </a:r>
            <a:endParaRPr lang="en-US" altLang="en-US" sz="2100" dirty="0">
              <a:solidFill>
                <a:srgbClr val="003B49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3B49"/>
                </a:solidFill>
              </a:rPr>
              <a:t>Application Process is Open and is due March 1</a:t>
            </a:r>
            <a:r>
              <a:rPr lang="en-US" altLang="en-US" sz="1700" baseline="30000" dirty="0">
                <a:solidFill>
                  <a:srgbClr val="003B49"/>
                </a:solidFill>
              </a:rPr>
              <a:t>st</a:t>
            </a:r>
            <a:r>
              <a:rPr lang="en-US" altLang="en-US" sz="1700" dirty="0">
                <a:solidFill>
                  <a:srgbClr val="003B49"/>
                </a:solidFill>
              </a:rPr>
              <a:t>, 2016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454897"/>
            <a:ext cx="8842248" cy="742532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/>
              <a:t>Office of Undergraduate Studies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85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107276"/>
            <a:ext cx="8860665" cy="547382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3B49"/>
                </a:solidFill>
              </a:rPr>
              <a:t>Graduate Degrees awarded for FS 2015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201 Graduate Certificates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318 Master’s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40 PhD</a:t>
            </a:r>
          </a:p>
          <a:p>
            <a:pPr>
              <a:defRPr/>
            </a:pPr>
            <a:r>
              <a:rPr lang="en-US" dirty="0">
                <a:solidFill>
                  <a:srgbClr val="003B49"/>
                </a:solidFill>
              </a:rPr>
              <a:t>Graduate Leadership Development Program (GLDP)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8 students in 2016 cohort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Started at Mizzou February 11-12</a:t>
            </a:r>
          </a:p>
          <a:p>
            <a:pPr>
              <a:defRPr/>
            </a:pPr>
            <a:r>
              <a:rPr lang="en-US" dirty="0">
                <a:solidFill>
                  <a:srgbClr val="003B49"/>
                </a:solidFill>
              </a:rPr>
              <a:t>Thesis/Dissertation Boot Camps: 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March 4-11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April 29-May 6</a:t>
            </a:r>
          </a:p>
          <a:p>
            <a:pPr>
              <a:defRPr/>
            </a:pPr>
            <a:r>
              <a:rPr lang="en-US" dirty="0">
                <a:solidFill>
                  <a:srgbClr val="003B49"/>
                </a:solidFill>
              </a:rPr>
              <a:t>Writing workshops: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Grammar – Feb. 24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Punctuation – March 24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Sentence Style – April 21 </a:t>
            </a:r>
          </a:p>
          <a:p>
            <a:pPr lvl="1">
              <a:defRPr/>
            </a:pPr>
            <a:r>
              <a:rPr lang="en-US" sz="1800" dirty="0">
                <a:solidFill>
                  <a:srgbClr val="003B49"/>
                </a:solidFill>
              </a:rPr>
              <a:t>Citations – May 12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456686"/>
            <a:ext cx="8842248" cy="742532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/>
              <a:t>Office of Graduate Studies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75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361276"/>
            <a:ext cx="8860665" cy="3722301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3B49"/>
                </a:solidFill>
              </a:rPr>
              <a:t>Thank you to everyone that helped with the February 15 Open House</a:t>
            </a:r>
          </a:p>
          <a:p>
            <a:pPr>
              <a:defRPr/>
            </a:pPr>
            <a:r>
              <a:rPr lang="en-US" altLang="en-US" dirty="0">
                <a:solidFill>
                  <a:srgbClr val="003B49"/>
                </a:solidFill>
              </a:rPr>
              <a:t>February 27 – PRO advising begins for Fall 2016 freshmen</a:t>
            </a:r>
          </a:p>
          <a:p>
            <a:pPr>
              <a:defRPr/>
            </a:pPr>
            <a:r>
              <a:rPr lang="en-US" altLang="en-US" dirty="0">
                <a:solidFill>
                  <a:srgbClr val="003B49"/>
                </a:solidFill>
              </a:rPr>
              <a:t>Several upcoming events that we are hosting on campus: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003B49"/>
                </a:solidFill>
              </a:rPr>
              <a:t>February 20  VEX Robotics State Championship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003B49"/>
                </a:solidFill>
              </a:rPr>
              <a:t>February 21-23  Out-of-State High School Counselor Fly-in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003B49"/>
                </a:solidFill>
              </a:rPr>
              <a:t>March 5  FIRST Robotics State Championship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583686"/>
            <a:ext cx="8842248" cy="742532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/>
              <a:t>Enrollment Management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6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361276"/>
            <a:ext cx="8860665" cy="5258465"/>
          </a:xfrm>
        </p:spPr>
        <p:txBody>
          <a:bodyPr/>
          <a:lstStyle/>
          <a:p>
            <a:pPr marL="233363" indent="-233363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600" dirty="0" smtClean="0">
                <a:solidFill>
                  <a:srgbClr val="003B49"/>
                </a:solidFill>
              </a:rPr>
              <a:t> Summary </a:t>
            </a:r>
            <a:r>
              <a:rPr lang="en-US" altLang="en-US" sz="2600" dirty="0">
                <a:solidFill>
                  <a:srgbClr val="003B49"/>
                </a:solidFill>
              </a:rPr>
              <a:t>of FY16 activities year-to-date (November</a:t>
            </a:r>
            <a:r>
              <a:rPr lang="en-US" altLang="en-US" sz="2600" dirty="0" smtClean="0">
                <a:solidFill>
                  <a:srgbClr val="003B49"/>
                </a:solidFill>
              </a:rPr>
              <a:t>)</a:t>
            </a:r>
            <a:endParaRPr lang="en-US" altLang="en-US" sz="2600" dirty="0">
              <a:solidFill>
                <a:srgbClr val="003B49"/>
              </a:solidFill>
            </a:endParaRPr>
          </a:p>
          <a:p>
            <a:pPr marL="798513" lvl="1" indent="-341313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3B49"/>
                </a:solidFill>
              </a:rPr>
              <a:t>Number of funded proposals up 37% for a total of 145 </a:t>
            </a:r>
          </a:p>
          <a:p>
            <a:pPr marL="1198563" lvl="2" indent="-341313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003B49"/>
                </a:solidFill>
              </a:rPr>
              <a:t>Total dollars is $16.8M which is down 9%</a:t>
            </a:r>
          </a:p>
          <a:p>
            <a:pPr marL="798513" lvl="1" indent="-341313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3B49"/>
                </a:solidFill>
              </a:rPr>
              <a:t>Number of new proposals submitted is up 1.3% at 232</a:t>
            </a:r>
          </a:p>
          <a:p>
            <a:pPr marL="1198563" lvl="2" indent="-341313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003B49"/>
                </a:solidFill>
              </a:rPr>
              <a:t>Total dollars is $66.2M which is down 13%</a:t>
            </a:r>
          </a:p>
          <a:p>
            <a:pPr marL="798513" lvl="1" indent="-341313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3B49"/>
                </a:solidFill>
              </a:rPr>
              <a:t>Number of active awards is down by 4% at  591</a:t>
            </a:r>
          </a:p>
          <a:p>
            <a:pPr marL="798513" lvl="1" indent="-341313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3B49"/>
                </a:solidFill>
              </a:rPr>
              <a:t>Total expenditures is $16.9M which is down 2.2%</a:t>
            </a:r>
          </a:p>
          <a:p>
            <a:pPr marL="798513" lvl="1" indent="-341313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3B49"/>
                </a:solidFill>
              </a:rPr>
              <a:t>Net grant and contract expenditures is $13.2M which is down 5%</a:t>
            </a:r>
          </a:p>
          <a:p>
            <a:pPr marL="798513" lvl="1" indent="-341313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3B49"/>
                </a:solidFill>
              </a:rPr>
              <a:t>F&amp;A recovered is $2.3M which is down 12%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583686"/>
            <a:ext cx="8842248" cy="742532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/>
              <a:t>Office of Sponsored Programs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620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361276"/>
            <a:ext cx="8860665" cy="5258465"/>
          </a:xfrm>
        </p:spPr>
        <p:txBody>
          <a:bodyPr/>
          <a:lstStyle/>
          <a:p>
            <a:pPr>
              <a:defRPr/>
            </a:pPr>
            <a:r>
              <a:rPr lang="en-US" altLang="en-US" sz="2600" dirty="0" smtClean="0">
                <a:solidFill>
                  <a:srgbClr val="003B49"/>
                </a:solidFill>
              </a:rPr>
              <a:t> </a:t>
            </a:r>
            <a:r>
              <a:rPr lang="en-US" sz="3200" dirty="0">
                <a:solidFill>
                  <a:srgbClr val="003B49"/>
                </a:solidFill>
              </a:rPr>
              <a:t>New Sources in the </a:t>
            </a:r>
            <a:r>
              <a:rPr lang="en-US" sz="3200" dirty="0" smtClean="0">
                <a:solidFill>
                  <a:srgbClr val="003B49"/>
                </a:solidFill>
              </a:rPr>
              <a:t>Humanities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3B49"/>
                </a:solidFill>
              </a:rPr>
              <a:t>Early </a:t>
            </a:r>
            <a:r>
              <a:rPr lang="en-US" sz="2400" dirty="0">
                <a:solidFill>
                  <a:srgbClr val="003B49"/>
                </a:solidFill>
              </a:rPr>
              <a:t>American Newspapers (Series </a:t>
            </a:r>
            <a:r>
              <a:rPr lang="en-US" sz="2400" dirty="0" smtClean="0">
                <a:solidFill>
                  <a:srgbClr val="003B49"/>
                </a:solidFill>
              </a:rPr>
              <a:t>1)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3B49"/>
                </a:solidFill>
              </a:rPr>
              <a:t>Early </a:t>
            </a:r>
            <a:r>
              <a:rPr lang="en-US" sz="2400" dirty="0">
                <a:solidFill>
                  <a:srgbClr val="003B49"/>
                </a:solidFill>
              </a:rPr>
              <a:t>English Books </a:t>
            </a:r>
            <a:r>
              <a:rPr lang="en-US" sz="2400" dirty="0" smtClean="0">
                <a:solidFill>
                  <a:srgbClr val="003B49"/>
                </a:solidFill>
              </a:rPr>
              <a:t>Online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3B49"/>
                </a:solidFill>
              </a:rPr>
              <a:t>Dictionary </a:t>
            </a:r>
            <a:r>
              <a:rPr lang="en-US" sz="2400" dirty="0">
                <a:solidFill>
                  <a:srgbClr val="003B49"/>
                </a:solidFill>
              </a:rPr>
              <a:t>of National </a:t>
            </a:r>
            <a:r>
              <a:rPr lang="en-US" sz="2400" dirty="0" smtClean="0">
                <a:solidFill>
                  <a:srgbClr val="003B49"/>
                </a:solidFill>
              </a:rPr>
              <a:t>Biography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3B49"/>
                </a:solidFill>
              </a:rPr>
              <a:t>Nineteenth </a:t>
            </a:r>
            <a:r>
              <a:rPr lang="en-US" sz="2400" dirty="0">
                <a:solidFill>
                  <a:srgbClr val="003B49"/>
                </a:solidFill>
              </a:rPr>
              <a:t>Century </a:t>
            </a:r>
            <a:r>
              <a:rPr lang="en-US" sz="2400" dirty="0" smtClean="0">
                <a:solidFill>
                  <a:srgbClr val="003B49"/>
                </a:solidFill>
              </a:rPr>
              <a:t>Newspapers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3B49"/>
                </a:solidFill>
              </a:rPr>
              <a:t>American </a:t>
            </a:r>
            <a:r>
              <a:rPr lang="en-US" sz="2400" dirty="0">
                <a:solidFill>
                  <a:srgbClr val="003B49"/>
                </a:solidFill>
              </a:rPr>
              <a:t>Periodicals from the Center for Research Libraries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583686"/>
            <a:ext cx="8842248" cy="742532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/>
              <a:t>Curtis Laws Wilson Library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07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560613"/>
            <a:ext cx="8860665" cy="408479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3B49"/>
                </a:solidFill>
              </a:rPr>
              <a:t>COACHE Survey Update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3B49"/>
                </a:solidFill>
              </a:rPr>
              <a:t>Interim Vice Provost for Research Update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3B49"/>
                </a:solidFill>
              </a:rPr>
              <a:t>Vice Provost and Dean Resource Update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3B49"/>
                </a:solidFill>
              </a:rPr>
              <a:t>Power Stability Issues</a:t>
            </a:r>
            <a:endParaRPr lang="en-US" sz="3600" dirty="0">
              <a:solidFill>
                <a:srgbClr val="003B4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568614"/>
            <a:ext cx="8184662" cy="99199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Agenda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86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042417" y="1622971"/>
            <a:ext cx="7223760" cy="5386449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>
                <a:solidFill>
                  <a:srgbClr val="003B49"/>
                </a:solidFill>
              </a:rPr>
              <a:t>COACHE</a:t>
            </a:r>
            <a:r>
              <a:rPr lang="en-US" dirty="0">
                <a:solidFill>
                  <a:srgbClr val="003B49"/>
                </a:solidFill>
              </a:rPr>
              <a:t> </a:t>
            </a:r>
            <a:r>
              <a:rPr lang="en-US" dirty="0" smtClean="0">
                <a:solidFill>
                  <a:srgbClr val="003B49"/>
                </a:solidFill>
              </a:rPr>
              <a:t>is the Collaborative on Academic Careers in Higher Education.  It is a Harvard-based consortium made up of leaders at colleges, universities and systems . The goal of COACHE is </a:t>
            </a:r>
            <a:r>
              <a:rPr lang="en-US" smtClean="0">
                <a:solidFill>
                  <a:srgbClr val="003B49"/>
                </a:solidFill>
              </a:rPr>
              <a:t>to </a:t>
            </a:r>
            <a:r>
              <a:rPr lang="en-US" smtClean="0">
                <a:solidFill>
                  <a:srgbClr val="003B49"/>
                </a:solidFill>
              </a:rPr>
              <a:t>identify </a:t>
            </a:r>
            <a:r>
              <a:rPr lang="en-US" dirty="0" smtClean="0">
                <a:solidFill>
                  <a:srgbClr val="003B49"/>
                </a:solidFill>
              </a:rPr>
              <a:t>drivers for faculty retention and success. </a:t>
            </a:r>
          </a:p>
          <a:p>
            <a:pPr marL="0" lvl="0" indent="0">
              <a:buNone/>
            </a:pPr>
            <a:endParaRPr lang="en-US" sz="1400" dirty="0">
              <a:solidFill>
                <a:srgbClr val="003B49"/>
              </a:solidFill>
            </a:endParaRPr>
          </a:p>
          <a:p>
            <a:pPr marL="0" lvl="0" indent="0" algn="ctr">
              <a:buNone/>
            </a:pPr>
            <a:r>
              <a:rPr lang="en-US" sz="5400" dirty="0" smtClean="0">
                <a:solidFill>
                  <a:srgbClr val="003B49"/>
                </a:solidFill>
              </a:rPr>
              <a:t>www.coache.org</a:t>
            </a:r>
            <a:endParaRPr lang="en-US" sz="5400" dirty="0">
              <a:solidFill>
                <a:srgbClr val="003B49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003B49"/>
              </a:solidFill>
            </a:endParaRPr>
          </a:p>
          <a:p>
            <a:pPr marL="0" lvl="0" indent="0">
              <a:buNone/>
            </a:pP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650910"/>
            <a:ext cx="8184662" cy="9919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What is COACHE?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79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03030" y="1379094"/>
            <a:ext cx="8937939" cy="5386449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B49"/>
                </a:solidFill>
              </a:rPr>
              <a:t>COACHE survey is a four campus effort with UMKC participating last year.  UMC, UMSL, and Missouri S &amp; T will participate this year</a:t>
            </a:r>
            <a:r>
              <a:rPr lang="en-US" dirty="0" smtClean="0">
                <a:solidFill>
                  <a:srgbClr val="003B49"/>
                </a:solidFill>
              </a:rPr>
              <a:t>.</a:t>
            </a:r>
          </a:p>
          <a:p>
            <a:pPr marL="0" lvl="0" indent="0">
              <a:buNone/>
            </a:pPr>
            <a:endParaRPr lang="en-US" sz="1400" dirty="0">
              <a:solidFill>
                <a:srgbClr val="003B49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B49"/>
                </a:solidFill>
              </a:rPr>
              <a:t>Initiative will be part of an on-going evaluation </a:t>
            </a:r>
            <a:r>
              <a:rPr lang="en-US" dirty="0" smtClean="0">
                <a:solidFill>
                  <a:srgbClr val="003B49"/>
                </a:solidFill>
              </a:rPr>
              <a:t>and survey </a:t>
            </a:r>
            <a:r>
              <a:rPr lang="en-US" dirty="0">
                <a:solidFill>
                  <a:srgbClr val="003B49"/>
                </a:solidFill>
              </a:rPr>
              <a:t>will be administered again in approximately three years. </a:t>
            </a:r>
            <a:endParaRPr lang="en-US" dirty="0" smtClean="0">
              <a:solidFill>
                <a:srgbClr val="003B49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003B49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B49"/>
                </a:solidFill>
              </a:rPr>
              <a:t>Results will be used by the Faculty Recruitment and Retention Council in cooperation with the Provost’s office to identify and implement constructive policies and procedures</a:t>
            </a:r>
            <a:r>
              <a:rPr lang="en-US" dirty="0" smtClean="0">
                <a:solidFill>
                  <a:srgbClr val="003B49"/>
                </a:solidFill>
              </a:rPr>
              <a:t>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003B4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B49"/>
                </a:solidFill>
              </a:rPr>
              <a:t>Link to COACHE FAQ </a:t>
            </a:r>
            <a:r>
              <a:rPr lang="en-US" dirty="0" smtClean="0">
                <a:solidFill>
                  <a:srgbClr val="003B49"/>
                </a:solidFill>
              </a:rPr>
              <a:t>is on the Provost webpage (www.coache.gse.Harvard.edu/faq).</a:t>
            </a:r>
            <a:endParaRPr lang="en-US" sz="2400" dirty="0">
              <a:solidFill>
                <a:srgbClr val="003B4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650910"/>
            <a:ext cx="8184662" cy="9919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COACH Survey Update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95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688341"/>
            <a:ext cx="8925059" cy="5386449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B49"/>
                </a:solidFill>
                <a:latin typeface="Orgon Slab ExtraLight" panose="02000503000000020004" pitchFamily="50" charset="0"/>
              </a:rPr>
              <a:t>All COACHE modules are included in the survey.  There were no plans to customize for any other purpose</a:t>
            </a:r>
            <a:r>
              <a:rPr lang="en-US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.</a:t>
            </a:r>
          </a:p>
          <a:p>
            <a:pPr marL="0" lvl="0" indent="0">
              <a:buNone/>
            </a:pPr>
            <a:endParaRPr lang="en-US" dirty="0">
              <a:solidFill>
                <a:srgbClr val="003B49"/>
              </a:solidFill>
              <a:latin typeface="Orgon Slab ExtraLight" panose="02000503000000020004" pitchFamily="50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B49"/>
                </a:solidFill>
                <a:latin typeface="Orgon Slab ExtraLight" panose="02000503000000020004" pitchFamily="50" charset="0"/>
              </a:rPr>
              <a:t>FRCC </a:t>
            </a:r>
            <a:r>
              <a:rPr lang="en-US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support: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Communication </a:t>
            </a:r>
            <a:r>
              <a:rPr lang="en-US" sz="2400" dirty="0">
                <a:solidFill>
                  <a:srgbClr val="003B49"/>
                </a:solidFill>
                <a:latin typeface="Orgon Slab ExtraLight" panose="02000503000000020004" pitchFamily="50" charset="0"/>
              </a:rPr>
              <a:t>of key items to faculty addressing issues outlined </a:t>
            </a:r>
            <a:r>
              <a:rPr lang="en-US" sz="24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above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Routine </a:t>
            </a:r>
            <a:r>
              <a:rPr lang="en-US" sz="2400" dirty="0">
                <a:solidFill>
                  <a:srgbClr val="003B49"/>
                </a:solidFill>
                <a:latin typeface="Orgon Slab ExtraLight" panose="02000503000000020004" pitchFamily="50" charset="0"/>
              </a:rPr>
              <a:t>reminders to faculty encouraging them to participate in the survey – sent using the all-fac list-serve from Provost office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3B49"/>
              </a:solidFill>
              <a:latin typeface="Orgon Slab ExtraLight" panose="02000503000000020004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650910"/>
            <a:ext cx="8184662" cy="9919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COACH Survey Update (cont’d)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726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0" y="1434341"/>
            <a:ext cx="9244584" cy="53864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Charge to Phil Whitefield to seek input from multiple constituencies and construct “straw man” concept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 smtClean="0">
              <a:solidFill>
                <a:srgbClr val="003B49"/>
              </a:solidFill>
              <a:latin typeface="Orgon Slab ExtraLight" panose="0200050300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What position could be in future including reporting and structural aspects </a:t>
            </a:r>
          </a:p>
          <a:p>
            <a:pPr marL="0" indent="0">
              <a:buNone/>
            </a:pPr>
            <a:endParaRPr lang="en-US" sz="3600" dirty="0">
              <a:solidFill>
                <a:srgbClr val="003B49"/>
              </a:solidFill>
              <a:latin typeface="Orgon Slab ExtraLight" panose="02000503000000020004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650910"/>
            <a:ext cx="8842248" cy="9919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Vice Provost Research Update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1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37160" y="1434341"/>
            <a:ext cx="8705088" cy="53864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Outcome will influence Interim appointment and search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 smtClean="0">
              <a:solidFill>
                <a:srgbClr val="003B49"/>
              </a:solidFill>
              <a:latin typeface="Orgon Slab ExtraLight" panose="0200050300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Negotiations underway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Difficult to provide a precise time-frame</a:t>
            </a:r>
            <a:endParaRPr lang="en-US" sz="2800" dirty="0">
              <a:solidFill>
                <a:srgbClr val="003B49"/>
              </a:solidFill>
              <a:latin typeface="Orgon Slab ExtraLight" panose="0200050300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3B49"/>
              </a:solidFill>
              <a:latin typeface="Orgon Slab ExtraLight" panose="02000503000000020004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650910"/>
            <a:ext cx="8842248" cy="9919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Vice Provost Research Update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29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67425" y="1434341"/>
            <a:ext cx="8809150" cy="53864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Following procedure suggested by CEC Chairs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To Determine responsibilities of Dean’s Offices in funding activities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Determine “right size” for this responsibility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Determine sources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rgbClr val="003B49"/>
              </a:solidFill>
              <a:latin typeface="Orgon Slab ExtraLight" panose="0200050300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Consider appointment of Interim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rgbClr val="003B49"/>
              </a:solidFill>
              <a:latin typeface="Orgon Slab ExtraLight" panose="0200050300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Task Force to be named</a:t>
            </a:r>
            <a:endParaRPr lang="en-US" sz="2800" dirty="0">
              <a:solidFill>
                <a:srgbClr val="003B49"/>
              </a:solidFill>
              <a:latin typeface="Orgon Slab ExtraLight" panose="02000503000000020004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650910"/>
            <a:ext cx="8842248" cy="991999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000" dirty="0" smtClean="0"/>
              <a:t>Vice Provost and Dean Resource Update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97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5910" y="1245673"/>
            <a:ext cx="8860665" cy="51920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Caused by squirrels in the substation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rgbClr val="003B49"/>
              </a:solidFill>
              <a:latin typeface="Orgon Slab ExtraLight" panose="0200050300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Engineer installed squirrel guards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rgbClr val="003B49"/>
              </a:solidFill>
              <a:latin typeface="Orgon Slab ExtraLight" panose="0200050300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There may be damage to the transformers (if so, scheduled power outages will be arranged for repair/replacement)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rgbClr val="003B49"/>
              </a:solidFill>
              <a:latin typeface="Orgon Slab ExtraLight" panose="0200050300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Facilities is looking at relocating substation (will be rebuilt and</a:t>
            </a:r>
          </a:p>
          <a:p>
            <a:pPr marL="400050" lvl="1" indent="0">
              <a:buNone/>
            </a:pPr>
            <a:r>
              <a:rPr lang="en-US" sz="2800" dirty="0" smtClean="0">
                <a:solidFill>
                  <a:srgbClr val="003B49"/>
                </a:solidFill>
                <a:latin typeface="Orgon Slab ExtraLight" panose="02000503000000020004" pitchFamily="50" charset="0"/>
              </a:rPr>
              <a:t>enclosed)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491744"/>
            <a:ext cx="8842248" cy="113998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Power Stability Issues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64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MDD">
      <a:dk1>
        <a:srgbClr val="509E2F"/>
      </a:dk1>
      <a:lt1>
        <a:srgbClr val="B2B4B2"/>
      </a:lt1>
      <a:dk2>
        <a:srgbClr val="509E6F"/>
      </a:dk2>
      <a:lt2>
        <a:srgbClr val="FFFFFF"/>
      </a:lt2>
      <a:accent1>
        <a:srgbClr val="78BE20"/>
      </a:accent1>
      <a:accent2>
        <a:srgbClr val="003B49"/>
      </a:accent2>
      <a:accent3>
        <a:srgbClr val="FDDA24"/>
      </a:accent3>
      <a:accent4>
        <a:srgbClr val="E87722"/>
      </a:accent4>
      <a:accent5>
        <a:srgbClr val="2DCCD3"/>
      </a:accent5>
      <a:accent6>
        <a:srgbClr val="005F83"/>
      </a:accent6>
      <a:hlink>
        <a:srgbClr val="2BC3C9"/>
      </a:hlink>
      <a:folHlink>
        <a:srgbClr val="E062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933</Words>
  <Application>Microsoft Office PowerPoint</Application>
  <PresentationFormat>On-screen Show (4:3)</PresentationFormat>
  <Paragraphs>142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Encode Sans Normal Black</vt:lpstr>
      <vt:lpstr>Lucida Grande</vt:lpstr>
      <vt:lpstr>Orgon Slab</vt:lpstr>
      <vt:lpstr>Orgon Slab ExtraLight</vt:lpstr>
      <vt:lpstr>Orgon Slab Light</vt:lpstr>
      <vt:lpstr>Orgon Slab Medium</vt:lpstr>
      <vt:lpstr>Wingdings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Palmer, Barbara J.</cp:lastModifiedBy>
  <cp:revision>45</cp:revision>
  <cp:lastPrinted>2016-02-18T14:33:50Z</cp:lastPrinted>
  <dcterms:created xsi:type="dcterms:W3CDTF">2014-10-14T00:51:43Z</dcterms:created>
  <dcterms:modified xsi:type="dcterms:W3CDTF">2016-02-24T20:09:12Z</dcterms:modified>
</cp:coreProperties>
</file>